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59" r:id="rId6"/>
    <p:sldId id="260" r:id="rId7"/>
    <p:sldId id="261" r:id="rId8"/>
    <p:sldId id="262" r:id="rId9"/>
    <p:sldId id="263" r:id="rId10"/>
    <p:sldId id="268" r:id="rId11"/>
    <p:sldId id="272" r:id="rId12"/>
    <p:sldId id="275" r:id="rId13"/>
    <p:sldId id="277" r:id="rId14"/>
    <p:sldId id="279" r:id="rId15"/>
    <p:sldId id="264" r:id="rId16"/>
    <p:sldId id="265" r:id="rId17"/>
    <p:sldId id="266" r:id="rId18"/>
    <p:sldId id="26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242" y="22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E796B2E4-2195-4A79-A7B2-D15B16E5E5F1}"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E796B2E4-2195-4A79-A7B2-D15B16E5E5F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1BA3C4B-E888-48A4-9382-0237AB04E720}" type="datetimeFigureOut">
              <a:rPr lang="en-US" smtClean="0"/>
              <a:pPr/>
              <a:t>10/28/2014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796B2E4-2195-4A79-A7B2-D15B16E5E5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1BA3C4B-E888-48A4-9382-0237AB04E720}" type="datetimeFigureOut">
              <a:rPr lang="en-US" smtClean="0"/>
              <a:pPr/>
              <a:t>10/28/2014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796B2E4-2195-4A79-A7B2-D15B16E5E5F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VMn-Ty7bahg&amp;list=PLdNg27RnC4cNjqY2oDI8wKkqpzgkoZQmP"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Slavery</a:t>
            </a:r>
            <a:endParaRPr lang="en-US" dirty="0"/>
          </a:p>
        </p:txBody>
      </p:sp>
      <p:pic>
        <p:nvPicPr>
          <p:cNvPr id="30722" name="Picture 2" descr="http://www.historylearningsite.co.uk/fileadmin/historyLearningSite/roman_4.jpg"/>
          <p:cNvPicPr>
            <a:picLocks noChangeAspect="1" noChangeArrowheads="1"/>
          </p:cNvPicPr>
          <p:nvPr/>
        </p:nvPicPr>
        <p:blipFill>
          <a:blip r:embed="rId2" cstate="print"/>
          <a:srcRect/>
          <a:stretch>
            <a:fillRect/>
          </a:stretch>
        </p:blipFill>
        <p:spPr bwMode="auto">
          <a:xfrm>
            <a:off x="0" y="0"/>
            <a:ext cx="3657600" cy="2527809"/>
          </a:xfrm>
          <a:prstGeom prst="rect">
            <a:avLst/>
          </a:prstGeom>
          <a:noFill/>
        </p:spPr>
      </p:pic>
      <p:pic>
        <p:nvPicPr>
          <p:cNvPr id="30724" name="Picture 4" descr="http://historylink102.com/rome-pic/roman-pesant.jpg"/>
          <p:cNvPicPr>
            <a:picLocks noChangeAspect="1" noChangeArrowheads="1"/>
          </p:cNvPicPr>
          <p:nvPr/>
        </p:nvPicPr>
        <p:blipFill>
          <a:blip r:embed="rId3" cstate="print"/>
          <a:srcRect/>
          <a:stretch>
            <a:fillRect/>
          </a:stretch>
        </p:blipFill>
        <p:spPr bwMode="auto">
          <a:xfrm>
            <a:off x="6096000" y="3505200"/>
            <a:ext cx="2609850" cy="2857500"/>
          </a:xfrm>
          <a:prstGeom prst="rect">
            <a:avLst/>
          </a:prstGeom>
          <a:noFill/>
        </p:spPr>
      </p:pic>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Freedmen/Freedwomen</a:t>
            </a:r>
            <a:endParaRPr lang="en-US" dirty="0"/>
          </a:p>
        </p:txBody>
      </p:sp>
      <p:sp>
        <p:nvSpPr>
          <p:cNvPr id="3" name="Content Placeholder 2"/>
          <p:cNvSpPr>
            <a:spLocks noGrp="1"/>
          </p:cNvSpPr>
          <p:nvPr>
            <p:ph idx="1"/>
          </p:nvPr>
        </p:nvSpPr>
        <p:spPr/>
        <p:txBody>
          <a:bodyPr/>
          <a:lstStyle/>
          <a:p>
            <a:r>
              <a:rPr lang="en-US" dirty="0" smtClean="0"/>
              <a:t>Gained all rights of citizenship when </a:t>
            </a:r>
            <a:r>
              <a:rPr lang="en-US" dirty="0" smtClean="0"/>
              <a:t>freed</a:t>
            </a:r>
          </a:p>
          <a:p>
            <a:r>
              <a:rPr lang="en-US" dirty="0"/>
              <a:t>Even though they were now free, they were still considered lower class </a:t>
            </a:r>
            <a:r>
              <a:rPr lang="en-US" dirty="0" smtClean="0"/>
              <a:t>citizens</a:t>
            </a:r>
            <a:endParaRPr lang="en-US" dirty="0"/>
          </a:p>
          <a:p>
            <a:r>
              <a:rPr lang="en-US" dirty="0" smtClean="0"/>
              <a:t>Could </a:t>
            </a:r>
            <a:r>
              <a:rPr lang="en-US" dirty="0"/>
              <a:t>have almost any </a:t>
            </a:r>
            <a:r>
              <a:rPr lang="en-US" dirty="0" smtClean="0"/>
              <a:t>job</a:t>
            </a:r>
            <a:endParaRPr lang="en-US" dirty="0" smtClean="0"/>
          </a:p>
          <a:p>
            <a:r>
              <a:rPr lang="en-US" dirty="0" smtClean="0"/>
              <a:t>Could not run for office</a:t>
            </a:r>
          </a:p>
          <a:p>
            <a:r>
              <a:rPr lang="en-US" dirty="0" smtClean="0"/>
              <a:t>Children</a:t>
            </a:r>
            <a:r>
              <a:rPr lang="en-US" dirty="0" smtClean="0"/>
              <a:t> could run for office though</a:t>
            </a:r>
          </a:p>
        </p:txBody>
      </p:sp>
      <p:pic>
        <p:nvPicPr>
          <p:cNvPr id="6146" name="Picture 2" descr="http://wakeupfromyourslumber.com/files/wakeupfromyourslumber/3/servitude_43795-300x211.jpg"/>
          <p:cNvPicPr>
            <a:picLocks noChangeAspect="1" noChangeArrowheads="1"/>
          </p:cNvPicPr>
          <p:nvPr/>
        </p:nvPicPr>
        <p:blipFill>
          <a:blip r:embed="rId2" cstate="print"/>
          <a:srcRect/>
          <a:stretch>
            <a:fillRect/>
          </a:stretch>
        </p:blipFill>
        <p:spPr bwMode="auto">
          <a:xfrm>
            <a:off x="5943600" y="4648200"/>
            <a:ext cx="2857500" cy="200977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a:t>
            </a:r>
            <a:endParaRPr lang="en-US" dirty="0"/>
          </a:p>
        </p:txBody>
      </p:sp>
      <p:sp>
        <p:nvSpPr>
          <p:cNvPr id="3" name="Content Placeholder 2"/>
          <p:cNvSpPr>
            <a:spLocks noGrp="1"/>
          </p:cNvSpPr>
          <p:nvPr>
            <p:ph idx="1"/>
          </p:nvPr>
        </p:nvSpPr>
        <p:spPr/>
        <p:txBody>
          <a:bodyPr/>
          <a:lstStyle/>
          <a:p>
            <a:r>
              <a:rPr lang="en-US" dirty="0" smtClean="0"/>
              <a:t>Slavery provided cheap labor, which helped Rome’s agricultural society</a:t>
            </a:r>
          </a:p>
          <a:p>
            <a:r>
              <a:rPr lang="en-US" dirty="0" smtClean="0"/>
              <a:t>Oftentimes, this made it hard for free citizens to get a job, since slaves did not have to be paid</a:t>
            </a:r>
          </a:p>
          <a:p>
            <a:endParaRPr lang="en-US" dirty="0"/>
          </a:p>
        </p:txBody>
      </p:sp>
      <p:pic>
        <p:nvPicPr>
          <p:cNvPr id="2050" name="Picture 2" descr="http://1.bp.blogspot.com/-J54GeIPmjf0/TY7b3eqKJtI/AAAAAAAAALE/pTuhxP86mZY/s1600/Roman-Gold-coin.jpg"/>
          <p:cNvPicPr>
            <a:picLocks noChangeAspect="1" noChangeArrowheads="1"/>
          </p:cNvPicPr>
          <p:nvPr/>
        </p:nvPicPr>
        <p:blipFill>
          <a:blip r:embed="rId2" cstate="print"/>
          <a:srcRect/>
          <a:stretch>
            <a:fillRect/>
          </a:stretch>
        </p:blipFill>
        <p:spPr bwMode="auto">
          <a:xfrm>
            <a:off x="2667000" y="4191000"/>
            <a:ext cx="4495800" cy="224790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14"/>
          <p:cNvSpPr>
            <a:spLocks noChangeArrowheads="1"/>
          </p:cNvSpPr>
          <p:nvPr/>
        </p:nvSpPr>
        <p:spPr bwMode="auto">
          <a:xfrm>
            <a:off x="381000" y="393700"/>
            <a:ext cx="8458200" cy="4267200"/>
          </a:xfrm>
          <a:prstGeom prst="irregularSeal1">
            <a:avLst/>
          </a:prstGeom>
          <a:solidFill>
            <a:schemeClr val="bg1"/>
          </a:solidFill>
          <a:ln w="57150">
            <a:solidFill>
              <a:srgbClr val="CD7C11"/>
            </a:solidFill>
            <a:miter lim="800000"/>
            <a:headEnd/>
            <a:tailEnd/>
          </a:ln>
        </p:spPr>
        <p:txBody>
          <a:bodyPr wrap="none" anchor="ctr"/>
          <a:lstStyle>
            <a:lvl1pPr eaLnBrk="0" hangingPunct="0">
              <a:spcBef>
                <a:spcPct val="20000"/>
              </a:spcBef>
              <a:buChar char="•"/>
              <a:defRPr sz="3200" b="1">
                <a:solidFill>
                  <a:schemeClr val="tx1"/>
                </a:solidFill>
                <a:latin typeface="Verdana" pitchFamily="34" charset="0"/>
                <a:ea typeface="ＭＳ Ｐゴシック" pitchFamily="34" charset="-128"/>
                <a:cs typeface="Verdana" pitchFamily="34" charset="0"/>
              </a:defRPr>
            </a:lvl1pPr>
            <a:lvl2pPr marL="37931725" indent="-37474525" eaLnBrk="0" hangingPunct="0">
              <a:spcBef>
                <a:spcPct val="20000"/>
              </a:spcBef>
              <a:buChar char="–"/>
              <a:defRPr sz="2800" b="1">
                <a:solidFill>
                  <a:schemeClr val="tx1"/>
                </a:solidFill>
                <a:latin typeface="Verdana" pitchFamily="34" charset="0"/>
                <a:ea typeface="ＭＳ Ｐゴシック" pitchFamily="34" charset="-128"/>
                <a:cs typeface="Verdana" pitchFamily="34" charset="0"/>
              </a:defRPr>
            </a:lvl2pPr>
            <a:lvl3pPr marL="1143000" indent="-228600" eaLnBrk="0" hangingPunct="0">
              <a:spcBef>
                <a:spcPct val="20000"/>
              </a:spcBef>
              <a:buChar char="•"/>
              <a:defRPr sz="2400" b="1">
                <a:solidFill>
                  <a:schemeClr val="tx1"/>
                </a:solidFill>
                <a:latin typeface="Verdana" pitchFamily="34" charset="0"/>
                <a:ea typeface="ＭＳ Ｐゴシック" pitchFamily="34" charset="-128"/>
                <a:cs typeface="Verdana" pitchFamily="34" charset="0"/>
              </a:defRPr>
            </a:lvl3pPr>
            <a:lvl4pPr marL="16002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4pPr>
            <a:lvl5pPr marL="20574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5pPr>
            <a:lvl6pPr marL="25146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6pPr>
            <a:lvl7pPr marL="29718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7pPr>
            <a:lvl8pPr marL="34290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8pPr>
            <a:lvl9pPr marL="38862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9pPr>
          </a:lstStyle>
          <a:p>
            <a:pPr algn="ctr">
              <a:spcBef>
                <a:spcPct val="0"/>
              </a:spcBef>
              <a:buFontTx/>
              <a:buNone/>
            </a:pPr>
            <a:r>
              <a:rPr lang="en-US" altLang="en-US" sz="4400" b="0">
                <a:solidFill>
                  <a:srgbClr val="CD7C11"/>
                </a:solidFill>
                <a:latin typeface="Arial Black" pitchFamily="34" charset="0"/>
                <a:cs typeface="Arial" charset="0"/>
              </a:rPr>
              <a:t>Saturnalia</a:t>
            </a:r>
          </a:p>
        </p:txBody>
      </p:sp>
    </p:spTree>
    <p:extLst>
      <p:ext uri="{BB962C8B-B14F-4D97-AF65-F5344CB8AC3E}">
        <p14:creationId xmlns:p14="http://schemas.microsoft.com/office/powerpoint/2010/main" val="189532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533400" y="1447800"/>
            <a:ext cx="8382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b="1">
                <a:solidFill>
                  <a:schemeClr val="tx1"/>
                </a:solidFill>
                <a:latin typeface="Verdana" pitchFamily="34" charset="0"/>
                <a:ea typeface="ＭＳ Ｐゴシック" pitchFamily="34" charset="-128"/>
                <a:cs typeface="Verdana" pitchFamily="34" charset="0"/>
              </a:defRPr>
            </a:lvl1pPr>
            <a:lvl2pPr marL="742950" indent="-285750" eaLnBrk="0" hangingPunct="0">
              <a:spcBef>
                <a:spcPct val="20000"/>
              </a:spcBef>
              <a:buChar char="–"/>
              <a:defRPr sz="2800" b="1">
                <a:solidFill>
                  <a:schemeClr val="tx1"/>
                </a:solidFill>
                <a:latin typeface="Verdana" pitchFamily="34" charset="0"/>
                <a:ea typeface="ＭＳ Ｐゴシック" pitchFamily="34" charset="-128"/>
                <a:cs typeface="Verdana" pitchFamily="34" charset="0"/>
              </a:defRPr>
            </a:lvl2pPr>
            <a:lvl3pPr marL="1143000" indent="-228600" eaLnBrk="0" hangingPunct="0">
              <a:spcBef>
                <a:spcPct val="20000"/>
              </a:spcBef>
              <a:buChar char="•"/>
              <a:defRPr sz="2400" b="1">
                <a:solidFill>
                  <a:schemeClr val="tx1"/>
                </a:solidFill>
                <a:latin typeface="Verdana" pitchFamily="34" charset="0"/>
                <a:ea typeface="ＭＳ Ｐゴシック" pitchFamily="34" charset="-128"/>
                <a:cs typeface="Verdana" pitchFamily="34" charset="0"/>
              </a:defRPr>
            </a:lvl3pPr>
            <a:lvl4pPr marL="16002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4pPr>
            <a:lvl5pPr marL="20574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5pPr>
            <a:lvl6pPr marL="25146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6pPr>
            <a:lvl7pPr marL="29718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7pPr>
            <a:lvl8pPr marL="34290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8pPr>
            <a:lvl9pPr marL="38862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9pPr>
          </a:lstStyle>
          <a:p>
            <a:pPr eaLnBrk="1" hangingPunct="1">
              <a:spcBef>
                <a:spcPct val="0"/>
              </a:spcBef>
              <a:buFontTx/>
              <a:buNone/>
            </a:pPr>
            <a:r>
              <a:rPr lang="en-US" altLang="en-US" b="0" dirty="0">
                <a:cs typeface="Arial" charset="0"/>
              </a:rPr>
              <a:t>Saturnalia occurred during December.  It was a winter solstice festival that welcomed the coming of the new year.  Saturn, the god of agriculture, was honored during this festival.</a:t>
            </a:r>
          </a:p>
          <a:p>
            <a:pPr eaLnBrk="1" hangingPunct="1">
              <a:spcBef>
                <a:spcPct val="0"/>
              </a:spcBef>
              <a:buFontTx/>
              <a:buNone/>
            </a:pPr>
            <a:endParaRPr lang="en-US" altLang="en-US" b="0" dirty="0">
              <a:solidFill>
                <a:srgbClr val="0070C0"/>
              </a:solidFill>
              <a:cs typeface="Arial" charset="0"/>
            </a:endParaRPr>
          </a:p>
          <a:p>
            <a:pPr eaLnBrk="1" hangingPunct="1">
              <a:spcBef>
                <a:spcPct val="0"/>
              </a:spcBef>
              <a:buFontTx/>
              <a:buNone/>
            </a:pPr>
            <a:endParaRPr lang="en-US" altLang="en-US" b="0" dirty="0">
              <a:solidFill>
                <a:srgbClr val="0070C0"/>
              </a:solidFill>
              <a:cs typeface="Arial" charset="0"/>
            </a:endParaRPr>
          </a:p>
        </p:txBody>
      </p:sp>
    </p:spTree>
    <p:extLst>
      <p:ext uri="{BB962C8B-B14F-4D97-AF65-F5344CB8AC3E}">
        <p14:creationId xmlns:p14="http://schemas.microsoft.com/office/powerpoint/2010/main" val="9847824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1"/>
          <p:cNvSpPr txBox="1">
            <a:spLocks noChangeArrowheads="1"/>
          </p:cNvSpPr>
          <p:nvPr/>
        </p:nvSpPr>
        <p:spPr bwMode="auto">
          <a:xfrm>
            <a:off x="152400" y="609600"/>
            <a:ext cx="8305800" cy="256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b="1">
                <a:solidFill>
                  <a:schemeClr val="tx1"/>
                </a:solidFill>
                <a:latin typeface="Verdana" pitchFamily="34" charset="0"/>
                <a:ea typeface="ＭＳ Ｐゴシック" pitchFamily="34" charset="-128"/>
                <a:cs typeface="Verdana" pitchFamily="34" charset="0"/>
              </a:defRPr>
            </a:lvl1pPr>
            <a:lvl2pPr marL="742950" indent="-285750" eaLnBrk="0" hangingPunct="0">
              <a:spcBef>
                <a:spcPct val="20000"/>
              </a:spcBef>
              <a:buChar char="–"/>
              <a:defRPr sz="2800" b="1">
                <a:solidFill>
                  <a:schemeClr val="tx1"/>
                </a:solidFill>
                <a:latin typeface="Verdana" pitchFamily="34" charset="0"/>
                <a:ea typeface="ＭＳ Ｐゴシック" pitchFamily="34" charset="-128"/>
                <a:cs typeface="Verdana" pitchFamily="34" charset="0"/>
              </a:defRPr>
            </a:lvl2pPr>
            <a:lvl3pPr marL="1143000" indent="-228600" eaLnBrk="0" hangingPunct="0">
              <a:spcBef>
                <a:spcPct val="20000"/>
              </a:spcBef>
              <a:buChar char="•"/>
              <a:defRPr sz="2400" b="1">
                <a:solidFill>
                  <a:schemeClr val="tx1"/>
                </a:solidFill>
                <a:latin typeface="Verdana" pitchFamily="34" charset="0"/>
                <a:ea typeface="ＭＳ Ｐゴシック" pitchFamily="34" charset="-128"/>
                <a:cs typeface="Verdana" pitchFamily="34" charset="0"/>
              </a:defRPr>
            </a:lvl3pPr>
            <a:lvl4pPr marL="16002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4pPr>
            <a:lvl5pPr marL="2057400" indent="-228600" eaLnBrk="0" hangingPunct="0">
              <a:spcBef>
                <a:spcPct val="20000"/>
              </a:spcBef>
              <a:buChar char="»"/>
              <a:defRPr sz="2000" b="1">
                <a:solidFill>
                  <a:schemeClr val="tx1"/>
                </a:solidFill>
                <a:latin typeface="Verdana" pitchFamily="34" charset="0"/>
                <a:ea typeface="ＭＳ Ｐゴシック" pitchFamily="34" charset="-128"/>
                <a:cs typeface="Verdana" pitchFamily="34" charset="0"/>
              </a:defRPr>
            </a:lvl5pPr>
            <a:lvl6pPr marL="25146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6pPr>
            <a:lvl7pPr marL="29718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7pPr>
            <a:lvl8pPr marL="34290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8pPr>
            <a:lvl9pPr marL="3886200" indent="-228600" eaLnBrk="0" fontAlgn="base" hangingPunct="0">
              <a:spcBef>
                <a:spcPct val="20000"/>
              </a:spcBef>
              <a:spcAft>
                <a:spcPct val="0"/>
              </a:spcAft>
              <a:buChar char="»"/>
              <a:defRPr sz="2000" b="1">
                <a:solidFill>
                  <a:schemeClr val="tx1"/>
                </a:solidFill>
                <a:latin typeface="Verdana" pitchFamily="34" charset="0"/>
                <a:ea typeface="ＭＳ Ｐゴシック" pitchFamily="34" charset="-128"/>
                <a:cs typeface="Verdana" pitchFamily="34" charset="0"/>
              </a:defRPr>
            </a:lvl9pPr>
          </a:lstStyle>
          <a:p>
            <a:pPr eaLnBrk="1" hangingPunct="1">
              <a:spcBef>
                <a:spcPct val="0"/>
              </a:spcBef>
              <a:buNone/>
            </a:pPr>
            <a:r>
              <a:rPr lang="en-US" altLang="en-US" sz="2300" b="0" dirty="0">
                <a:cs typeface="Arial" charset="0"/>
              </a:rPr>
              <a:t>During </a:t>
            </a:r>
            <a:r>
              <a:rPr lang="en-US" altLang="en-US" sz="2300" b="0" dirty="0" smtClean="0">
                <a:cs typeface="Arial" charset="0"/>
              </a:rPr>
              <a:t>th</a:t>
            </a:r>
            <a:r>
              <a:rPr lang="en-US" altLang="en-US" sz="2300" b="0" dirty="0" smtClean="0">
                <a:cs typeface="Arial" charset="0"/>
              </a:rPr>
              <a:t>e </a:t>
            </a:r>
            <a:r>
              <a:rPr lang="en-US" altLang="en-US" sz="2300" b="0" dirty="0">
                <a:cs typeface="Arial" charset="0"/>
              </a:rPr>
              <a:t>holiday, restrictions were relaxed and the social order inverted. Gambling was allowed in public. Slaves were permitted to use dice and did not have to work. Slaves were treated as equals, allowed to wear their masters' clothing, and be waited on at meal time in remembrance of an earlier golden age thought to have been ushered in by the god Saturn.</a:t>
            </a:r>
          </a:p>
        </p:txBody>
      </p:sp>
      <p:pic>
        <p:nvPicPr>
          <p:cNvPr id="266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400" y="3429000"/>
            <a:ext cx="7162800" cy="302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65524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Rebellions</a:t>
            </a:r>
            <a:endParaRPr lang="en-US" dirty="0"/>
          </a:p>
        </p:txBody>
      </p:sp>
      <p:sp>
        <p:nvSpPr>
          <p:cNvPr id="3" name="Content Placeholder 2"/>
          <p:cNvSpPr>
            <a:spLocks noGrp="1"/>
          </p:cNvSpPr>
          <p:nvPr>
            <p:ph idx="1"/>
          </p:nvPr>
        </p:nvSpPr>
        <p:spPr/>
        <p:txBody>
          <a:bodyPr/>
          <a:lstStyle/>
          <a:p>
            <a:r>
              <a:rPr lang="en-US" dirty="0" smtClean="0"/>
              <a:t>First Servile War</a:t>
            </a:r>
          </a:p>
          <a:p>
            <a:r>
              <a:rPr lang="en-US" dirty="0" err="1" smtClean="0"/>
              <a:t>Eunus</a:t>
            </a:r>
            <a:r>
              <a:rPr lang="en-US" dirty="0" smtClean="0"/>
              <a:t>, a farmer, led them</a:t>
            </a:r>
          </a:p>
          <a:p>
            <a:r>
              <a:rPr lang="en-US" dirty="0" smtClean="0"/>
              <a:t>Claimed he was a prophet</a:t>
            </a:r>
          </a:p>
          <a:p>
            <a:r>
              <a:rPr lang="en-US" dirty="0" smtClean="0"/>
              <a:t>Crushed by Roman Army</a:t>
            </a:r>
            <a:endParaRPr lang="en-US" dirty="0"/>
          </a:p>
        </p:txBody>
      </p:sp>
      <p:pic>
        <p:nvPicPr>
          <p:cNvPr id="10242" name="Picture 2" descr="http://upload.wikimedia.org/wikipedia/commons/thumb/1/15/Euno22009si.jpg/220px-Euno22009si.jpg"/>
          <p:cNvPicPr>
            <a:picLocks noChangeAspect="1" noChangeArrowheads="1"/>
          </p:cNvPicPr>
          <p:nvPr/>
        </p:nvPicPr>
        <p:blipFill>
          <a:blip r:embed="rId2" cstate="print"/>
          <a:srcRect/>
          <a:stretch>
            <a:fillRect/>
          </a:stretch>
        </p:blipFill>
        <p:spPr bwMode="auto">
          <a:xfrm>
            <a:off x="5638800" y="1981200"/>
            <a:ext cx="2755067" cy="38195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Rebellions</a:t>
            </a:r>
            <a:endParaRPr lang="en-US" dirty="0"/>
          </a:p>
        </p:txBody>
      </p:sp>
      <p:sp>
        <p:nvSpPr>
          <p:cNvPr id="3" name="Content Placeholder 2"/>
          <p:cNvSpPr>
            <a:spLocks noGrp="1"/>
          </p:cNvSpPr>
          <p:nvPr>
            <p:ph idx="1"/>
          </p:nvPr>
        </p:nvSpPr>
        <p:spPr/>
        <p:txBody>
          <a:bodyPr/>
          <a:lstStyle/>
          <a:p>
            <a:r>
              <a:rPr lang="en-US" dirty="0" smtClean="0"/>
              <a:t>Second Servile War</a:t>
            </a:r>
          </a:p>
          <a:p>
            <a:r>
              <a:rPr lang="en-US" dirty="0" smtClean="0"/>
              <a:t>Slaves revolted in Sicily, </a:t>
            </a:r>
          </a:p>
          <a:p>
            <a:pPr marL="137160" indent="0">
              <a:buNone/>
            </a:pPr>
            <a:r>
              <a:rPr lang="en-US" dirty="0"/>
              <a:t> </a:t>
            </a:r>
            <a:r>
              <a:rPr lang="en-US" dirty="0" smtClean="0"/>
              <a:t>    led by the slave </a:t>
            </a:r>
            <a:r>
              <a:rPr lang="en-US" dirty="0" err="1" smtClean="0"/>
              <a:t>Salvius</a:t>
            </a:r>
            <a:r>
              <a:rPr lang="en-US" dirty="0" smtClean="0"/>
              <a:t> </a:t>
            </a:r>
          </a:p>
          <a:p>
            <a:r>
              <a:rPr lang="en-US" dirty="0" smtClean="0"/>
              <a:t>Crushed by Army again</a:t>
            </a:r>
            <a:endParaRPr lang="en-US" dirty="0"/>
          </a:p>
        </p:txBody>
      </p:sp>
      <p:pic>
        <p:nvPicPr>
          <p:cNvPr id="9218" name="Picture 2" descr="http://www.sicilianculture.com/italy.gif"/>
          <p:cNvPicPr>
            <a:picLocks noChangeAspect="1" noChangeArrowheads="1"/>
          </p:cNvPicPr>
          <p:nvPr/>
        </p:nvPicPr>
        <p:blipFill>
          <a:blip r:embed="rId2" cstate="print"/>
          <a:srcRect/>
          <a:stretch>
            <a:fillRect/>
          </a:stretch>
        </p:blipFill>
        <p:spPr bwMode="auto">
          <a:xfrm>
            <a:off x="5029200" y="1143000"/>
            <a:ext cx="3800475" cy="464325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Servile War</a:t>
            </a:r>
            <a:endParaRPr lang="en-US" dirty="0"/>
          </a:p>
        </p:txBody>
      </p:sp>
      <p:sp>
        <p:nvSpPr>
          <p:cNvPr id="3" name="Content Placeholder 2"/>
          <p:cNvSpPr>
            <a:spLocks noGrp="1"/>
          </p:cNvSpPr>
          <p:nvPr>
            <p:ph idx="1"/>
          </p:nvPr>
        </p:nvSpPr>
        <p:spPr/>
        <p:txBody>
          <a:bodyPr/>
          <a:lstStyle/>
          <a:p>
            <a:r>
              <a:rPr lang="en-US" dirty="0" smtClean="0"/>
              <a:t>Spartacus</a:t>
            </a:r>
          </a:p>
          <a:p>
            <a:r>
              <a:rPr lang="en-US" dirty="0" smtClean="0"/>
              <a:t>Gladiator</a:t>
            </a:r>
          </a:p>
          <a:p>
            <a:r>
              <a:rPr lang="en-US" dirty="0" smtClean="0"/>
              <a:t>Broke out of training camp</a:t>
            </a:r>
          </a:p>
          <a:p>
            <a:r>
              <a:rPr lang="en-US" dirty="0" smtClean="0"/>
              <a:t>Looted nearby towns and gained members</a:t>
            </a:r>
          </a:p>
          <a:p>
            <a:r>
              <a:rPr lang="en-US" dirty="0" smtClean="0"/>
              <a:t>Government sent out weak army</a:t>
            </a:r>
          </a:p>
          <a:p>
            <a:r>
              <a:rPr lang="en-US" dirty="0" smtClean="0"/>
              <a:t>Rebels crushed army</a:t>
            </a:r>
          </a:p>
          <a:p>
            <a:pPr marL="137160" indent="0">
              <a:buNone/>
            </a:pPr>
            <a:endParaRPr lang="en-US" dirty="0"/>
          </a:p>
        </p:txBody>
      </p:sp>
      <p:pic>
        <p:nvPicPr>
          <p:cNvPr id="8194" name="Picture 2" descr="http://upload.wikimedia.org/wikipedia/commons/a/a8/Spartacus_II.JPG"/>
          <p:cNvPicPr>
            <a:picLocks noChangeAspect="1" noChangeArrowheads="1"/>
          </p:cNvPicPr>
          <p:nvPr/>
        </p:nvPicPr>
        <p:blipFill>
          <a:blip r:embed="rId2" cstate="print"/>
          <a:srcRect/>
          <a:stretch>
            <a:fillRect/>
          </a:stretch>
        </p:blipFill>
        <p:spPr bwMode="auto">
          <a:xfrm>
            <a:off x="6324600" y="3657600"/>
            <a:ext cx="1990725" cy="2828925"/>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haunkenney.com/wp-content/uploads/2011/04/spartacus_the_slaves_revolt.jpg"/>
          <p:cNvPicPr>
            <a:picLocks noChangeAspect="1" noChangeArrowheads="1"/>
          </p:cNvPicPr>
          <p:nvPr/>
        </p:nvPicPr>
        <p:blipFill>
          <a:blip r:embed="rId2" cstate="print"/>
          <a:srcRect/>
          <a:stretch>
            <a:fillRect/>
          </a:stretch>
        </p:blipFill>
        <p:spPr bwMode="auto">
          <a:xfrm>
            <a:off x="5342862" y="4191000"/>
            <a:ext cx="3801138" cy="2514600"/>
          </a:xfrm>
          <a:prstGeom prst="rect">
            <a:avLst/>
          </a:prstGeom>
          <a:noFill/>
        </p:spPr>
      </p:pic>
      <p:sp>
        <p:nvSpPr>
          <p:cNvPr id="2" name="Title 1"/>
          <p:cNvSpPr>
            <a:spLocks noGrp="1"/>
          </p:cNvSpPr>
          <p:nvPr>
            <p:ph type="title"/>
          </p:nvPr>
        </p:nvSpPr>
        <p:spPr/>
        <p:txBody>
          <a:bodyPr/>
          <a:lstStyle/>
          <a:p>
            <a:r>
              <a:rPr lang="en-US" dirty="0" smtClean="0">
                <a:hlinkClick r:id="rId3"/>
              </a:rPr>
              <a:t>Third Servile War </a:t>
            </a:r>
            <a:r>
              <a:rPr lang="en-US" dirty="0" smtClean="0">
                <a:hlinkClick r:id="rId3"/>
              </a:rPr>
              <a:t>(Click Me)</a:t>
            </a:r>
            <a:endParaRPr lang="en-US" dirty="0"/>
          </a:p>
        </p:txBody>
      </p:sp>
      <p:sp>
        <p:nvSpPr>
          <p:cNvPr id="3" name="Content Placeholder 2"/>
          <p:cNvSpPr>
            <a:spLocks noGrp="1"/>
          </p:cNvSpPr>
          <p:nvPr>
            <p:ph idx="1"/>
          </p:nvPr>
        </p:nvSpPr>
        <p:spPr/>
        <p:txBody>
          <a:bodyPr/>
          <a:lstStyle/>
          <a:p>
            <a:r>
              <a:rPr lang="en-US" b="1" dirty="0" smtClean="0">
                <a:solidFill>
                  <a:schemeClr val="bg1"/>
                </a:solidFill>
              </a:rPr>
              <a:t>By the time the Senate sent out another army, the rebels numbered about 70,000</a:t>
            </a:r>
          </a:p>
          <a:p>
            <a:r>
              <a:rPr lang="en-US" b="1" dirty="0" smtClean="0">
                <a:solidFill>
                  <a:schemeClr val="bg1"/>
                </a:solidFill>
              </a:rPr>
              <a:t>Finally, the Senate sent out 10 legions</a:t>
            </a:r>
          </a:p>
          <a:p>
            <a:r>
              <a:rPr lang="en-US" b="1" dirty="0" smtClean="0">
                <a:solidFill>
                  <a:schemeClr val="bg1"/>
                </a:solidFill>
              </a:rPr>
              <a:t>Killed and crucified rebels</a:t>
            </a:r>
          </a:p>
          <a:p>
            <a:r>
              <a:rPr lang="en-US" b="1" dirty="0" smtClean="0">
                <a:solidFill>
                  <a:schemeClr val="bg1"/>
                </a:solidFill>
              </a:rPr>
              <a:t>Spartacus assumedly </a:t>
            </a:r>
            <a:endParaRPr lang="en-US" b="1" dirty="0">
              <a:solidFill>
                <a:schemeClr val="bg1"/>
              </a:solidFill>
            </a:endParaRPr>
          </a:p>
          <a:p>
            <a:pPr marL="137160" indent="0">
              <a:buNone/>
            </a:pPr>
            <a:r>
              <a:rPr lang="en-US" b="1" dirty="0" smtClean="0">
                <a:solidFill>
                  <a:schemeClr val="bg1"/>
                </a:solidFill>
              </a:rPr>
              <a:t>     died with his men</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Difference between </a:t>
            </a:r>
            <a:r>
              <a:rPr lang="en-US" smtClean="0"/>
              <a:t>American and </a:t>
            </a:r>
            <a:r>
              <a:rPr lang="en-US" dirty="0" smtClean="0"/>
              <a:t>Roman Slavery</a:t>
            </a:r>
            <a:endParaRPr lang="en-US" dirty="0"/>
          </a:p>
        </p:txBody>
      </p:sp>
      <p:sp>
        <p:nvSpPr>
          <p:cNvPr id="6" name="Content Placeholder 5"/>
          <p:cNvSpPr>
            <a:spLocks noGrp="1"/>
          </p:cNvSpPr>
          <p:nvPr>
            <p:ph idx="1"/>
          </p:nvPr>
        </p:nvSpPr>
        <p:spPr/>
        <p:txBody>
          <a:bodyPr numCol="2"/>
          <a:lstStyle/>
          <a:p>
            <a:pPr marL="137160" indent="0">
              <a:buNone/>
            </a:pPr>
            <a:r>
              <a:rPr lang="en-US" dirty="0" smtClean="0">
                <a:solidFill>
                  <a:srgbClr val="FF0000"/>
                </a:solidFill>
              </a:rPr>
              <a:t>American</a:t>
            </a:r>
          </a:p>
          <a:p>
            <a:r>
              <a:rPr lang="en-US" dirty="0" smtClean="0"/>
              <a:t>Based on </a:t>
            </a:r>
            <a:r>
              <a:rPr lang="en-US" dirty="0"/>
              <a:t>r</a:t>
            </a:r>
            <a:r>
              <a:rPr lang="en-US" dirty="0" smtClean="0"/>
              <a:t>ace</a:t>
            </a:r>
          </a:p>
          <a:p>
            <a:r>
              <a:rPr lang="en-US" dirty="0" smtClean="0"/>
              <a:t>Mistreated slaves often</a:t>
            </a:r>
          </a:p>
          <a:p>
            <a:r>
              <a:rPr lang="en-US" dirty="0" smtClean="0"/>
              <a:t>Slaves did </a:t>
            </a:r>
            <a:r>
              <a:rPr lang="en-US" dirty="0"/>
              <a:t>n</a:t>
            </a:r>
            <a:r>
              <a:rPr lang="en-US" dirty="0" smtClean="0"/>
              <a:t>ot have the opportunity to be free</a:t>
            </a:r>
          </a:p>
          <a:p>
            <a:pPr>
              <a:buNone/>
            </a:pPr>
            <a:endParaRPr lang="en-US" dirty="0" smtClean="0"/>
          </a:p>
          <a:p>
            <a:pPr>
              <a:buNone/>
            </a:pPr>
            <a:endParaRPr lang="en-US" dirty="0" smtClean="0"/>
          </a:p>
          <a:p>
            <a:pPr marL="137160" indent="0">
              <a:buNone/>
            </a:pPr>
            <a:r>
              <a:rPr lang="en-US" dirty="0" smtClean="0">
                <a:solidFill>
                  <a:srgbClr val="FF0000"/>
                </a:solidFill>
              </a:rPr>
              <a:t>Roman</a:t>
            </a:r>
          </a:p>
          <a:p>
            <a:r>
              <a:rPr lang="en-US" dirty="0" smtClean="0"/>
              <a:t>Treated slaves well most of the time</a:t>
            </a:r>
          </a:p>
          <a:p>
            <a:r>
              <a:rPr lang="en-US" dirty="0" smtClean="0"/>
              <a:t>Could be free</a:t>
            </a:r>
          </a:p>
          <a:p>
            <a:r>
              <a:rPr lang="en-US" dirty="0" smtClean="0"/>
              <a:t>Slaves could be of any race	</a:t>
            </a:r>
            <a:endParaRPr lang="en-US" dirty="0"/>
          </a:p>
        </p:txBody>
      </p:sp>
      <p:pic>
        <p:nvPicPr>
          <p:cNvPr id="5122" name="Picture 2" descr="http://upload.wikimedia.org/wikipedia/commons/thumb/5/51/Legree.png/222px-Legree.png"/>
          <p:cNvPicPr>
            <a:picLocks noChangeAspect="1" noChangeArrowheads="1"/>
          </p:cNvPicPr>
          <p:nvPr/>
        </p:nvPicPr>
        <p:blipFill>
          <a:blip r:embed="rId2" cstate="print"/>
          <a:srcRect/>
          <a:stretch>
            <a:fillRect/>
          </a:stretch>
        </p:blipFill>
        <p:spPr bwMode="auto">
          <a:xfrm>
            <a:off x="3429000" y="4743450"/>
            <a:ext cx="2114550" cy="21145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Become a Slave</a:t>
            </a:r>
            <a:endParaRPr lang="en-US" dirty="0"/>
          </a:p>
        </p:txBody>
      </p:sp>
      <p:sp>
        <p:nvSpPr>
          <p:cNvPr id="3" name="Content Placeholder 2"/>
          <p:cNvSpPr>
            <a:spLocks noGrp="1"/>
          </p:cNvSpPr>
          <p:nvPr>
            <p:ph idx="1"/>
          </p:nvPr>
        </p:nvSpPr>
        <p:spPr/>
        <p:txBody>
          <a:bodyPr/>
          <a:lstStyle/>
          <a:p>
            <a:r>
              <a:rPr lang="en-US" dirty="0" smtClean="0"/>
              <a:t>Captured in battle</a:t>
            </a:r>
          </a:p>
          <a:p>
            <a:r>
              <a:rPr lang="en-US" dirty="0" smtClean="0"/>
              <a:t>Abandoned child</a:t>
            </a:r>
          </a:p>
          <a:p>
            <a:r>
              <a:rPr lang="en-US" dirty="0" smtClean="0"/>
              <a:t>Sold as a slave</a:t>
            </a:r>
          </a:p>
          <a:p>
            <a:r>
              <a:rPr lang="en-US" dirty="0" smtClean="0"/>
              <a:t>Child of </a:t>
            </a:r>
            <a:r>
              <a:rPr lang="en-US" dirty="0"/>
              <a:t>a</a:t>
            </a:r>
            <a:r>
              <a:rPr lang="en-US" dirty="0" smtClean="0"/>
              <a:t> slave</a:t>
            </a:r>
          </a:p>
          <a:p>
            <a:r>
              <a:rPr lang="en-US" dirty="0" smtClean="0"/>
              <a:t>Crimes</a:t>
            </a:r>
          </a:p>
          <a:p>
            <a:r>
              <a:rPr lang="en-US" dirty="0" smtClean="0"/>
              <a:t>Evading military </a:t>
            </a:r>
            <a:r>
              <a:rPr lang="en-US" dirty="0"/>
              <a:t>s</a:t>
            </a:r>
            <a:r>
              <a:rPr lang="en-US" dirty="0" smtClean="0"/>
              <a:t>ervice</a:t>
            </a:r>
          </a:p>
          <a:p>
            <a:r>
              <a:rPr lang="en-US" dirty="0" smtClean="0"/>
              <a:t>Sailors sold </a:t>
            </a:r>
            <a:r>
              <a:rPr lang="en-US" dirty="0"/>
              <a:t>b</a:t>
            </a:r>
            <a:r>
              <a:rPr lang="en-US" dirty="0" smtClean="0"/>
              <a:t>y </a:t>
            </a:r>
            <a:r>
              <a:rPr lang="en-US" dirty="0"/>
              <a:t>p</a:t>
            </a:r>
            <a:r>
              <a:rPr lang="en-US" dirty="0" smtClean="0"/>
              <a:t>irates</a:t>
            </a:r>
          </a:p>
          <a:p>
            <a:r>
              <a:rPr lang="en-US" dirty="0" smtClean="0"/>
              <a:t>Owing a debt</a:t>
            </a:r>
          </a:p>
        </p:txBody>
      </p:sp>
      <p:pic>
        <p:nvPicPr>
          <p:cNvPr id="17410" name="Picture 2" descr="http://i.dailymail.co.uk/i/pix/2009/01/14/article-1116242-030EA96B000005DC-246_468x475.jpg"/>
          <p:cNvPicPr>
            <a:picLocks noChangeAspect="1" noChangeArrowheads="1"/>
          </p:cNvPicPr>
          <p:nvPr/>
        </p:nvPicPr>
        <p:blipFill>
          <a:blip r:embed="rId2" cstate="print"/>
          <a:srcRect/>
          <a:stretch>
            <a:fillRect/>
          </a:stretch>
        </p:blipFill>
        <p:spPr bwMode="auto">
          <a:xfrm>
            <a:off x="5486400" y="1219200"/>
            <a:ext cx="3467100" cy="351895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Did Slaves Normally Come From?</a:t>
            </a:r>
            <a:endParaRPr lang="en-US" dirty="0"/>
          </a:p>
        </p:txBody>
      </p:sp>
      <p:sp>
        <p:nvSpPr>
          <p:cNvPr id="3" name="Content Placeholder 2"/>
          <p:cNvSpPr>
            <a:spLocks noGrp="1"/>
          </p:cNvSpPr>
          <p:nvPr>
            <p:ph idx="1"/>
          </p:nvPr>
        </p:nvSpPr>
        <p:spPr/>
        <p:txBody>
          <a:bodyPr/>
          <a:lstStyle/>
          <a:p>
            <a:r>
              <a:rPr lang="en-US" dirty="0" smtClean="0"/>
              <a:t>Mainly from captured conquered territories</a:t>
            </a:r>
          </a:p>
          <a:p>
            <a:r>
              <a:rPr lang="en-US" dirty="0" smtClean="0"/>
              <a:t>Slave market </a:t>
            </a:r>
            <a:r>
              <a:rPr lang="en-US" dirty="0"/>
              <a:t>s</a:t>
            </a:r>
            <a:r>
              <a:rPr lang="en-US" dirty="0" smtClean="0"/>
              <a:t>old them</a:t>
            </a:r>
          </a:p>
          <a:p>
            <a:pPr>
              <a:buNone/>
            </a:pPr>
            <a:endParaRPr lang="en-US" dirty="0"/>
          </a:p>
        </p:txBody>
      </p:sp>
      <p:pic>
        <p:nvPicPr>
          <p:cNvPr id="16386" name="Picture 2" descr="http://sitemaker.umich.edu/mladjov/files/romanprovinces180s.jpg"/>
          <p:cNvPicPr>
            <a:picLocks noChangeAspect="1" noChangeArrowheads="1"/>
          </p:cNvPicPr>
          <p:nvPr/>
        </p:nvPicPr>
        <p:blipFill>
          <a:blip r:embed="rId2" cstate="print"/>
          <a:srcRect/>
          <a:stretch>
            <a:fillRect/>
          </a:stretch>
        </p:blipFill>
        <p:spPr bwMode="auto">
          <a:xfrm>
            <a:off x="2133600" y="2667000"/>
            <a:ext cx="5095875" cy="33623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Markets</a:t>
            </a:r>
            <a:endParaRPr lang="en-US" dirty="0"/>
          </a:p>
        </p:txBody>
      </p:sp>
      <p:sp>
        <p:nvSpPr>
          <p:cNvPr id="3" name="Content Placeholder 2"/>
          <p:cNvSpPr>
            <a:spLocks noGrp="1"/>
          </p:cNvSpPr>
          <p:nvPr>
            <p:ph idx="1"/>
          </p:nvPr>
        </p:nvSpPr>
        <p:spPr/>
        <p:txBody>
          <a:bodyPr/>
          <a:lstStyle/>
          <a:p>
            <a:r>
              <a:rPr lang="en-US" dirty="0" smtClean="0"/>
              <a:t>Public </a:t>
            </a:r>
            <a:r>
              <a:rPr lang="en-US" dirty="0" smtClean="0"/>
              <a:t>auctions where slaves were sold at various prices depending on their skills</a:t>
            </a:r>
            <a:endParaRPr lang="en-US" dirty="0" smtClean="0"/>
          </a:p>
          <a:p>
            <a:r>
              <a:rPr lang="en-US" dirty="0" smtClean="0"/>
              <a:t>Stood out in the street or auction house</a:t>
            </a:r>
          </a:p>
          <a:p>
            <a:r>
              <a:rPr lang="en-US" dirty="0" smtClean="0"/>
              <a:t>Anyone could buy them</a:t>
            </a:r>
          </a:p>
          <a:p>
            <a:pPr>
              <a:buNone/>
            </a:pPr>
            <a:endParaRPr lang="en-US" dirty="0"/>
          </a:p>
        </p:txBody>
      </p:sp>
      <p:pic>
        <p:nvPicPr>
          <p:cNvPr id="15362" name="Picture 2" descr="http://www.learner.org/courses/worldhistory/archive-files/2000/2785f.jpg"/>
          <p:cNvPicPr>
            <a:picLocks noChangeAspect="1" noChangeArrowheads="1"/>
          </p:cNvPicPr>
          <p:nvPr/>
        </p:nvPicPr>
        <p:blipFill>
          <a:blip r:embed="rId2" cstate="print"/>
          <a:srcRect/>
          <a:stretch>
            <a:fillRect/>
          </a:stretch>
        </p:blipFill>
        <p:spPr bwMode="auto">
          <a:xfrm>
            <a:off x="4038600" y="3733800"/>
            <a:ext cx="4286250" cy="28194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Slave Jobs</a:t>
            </a:r>
            <a:endParaRPr lang="en-US" dirty="0"/>
          </a:p>
        </p:txBody>
      </p:sp>
      <p:sp>
        <p:nvSpPr>
          <p:cNvPr id="3" name="Content Placeholder 2"/>
          <p:cNvSpPr>
            <a:spLocks noGrp="1"/>
          </p:cNvSpPr>
          <p:nvPr>
            <p:ph idx="1"/>
          </p:nvPr>
        </p:nvSpPr>
        <p:spPr/>
        <p:txBody>
          <a:bodyPr/>
          <a:lstStyle/>
          <a:p>
            <a:r>
              <a:rPr lang="en-US" dirty="0" smtClean="0"/>
              <a:t>Could do any job around the house</a:t>
            </a:r>
          </a:p>
          <a:p>
            <a:r>
              <a:rPr lang="en-US" dirty="0" smtClean="0"/>
              <a:t>They were teachers</a:t>
            </a:r>
            <a:r>
              <a:rPr lang="en-US" dirty="0" smtClean="0"/>
              <a:t>, cooks, farmers, miners, hairdressers, servants, secretaries, babysitters, janitors, </a:t>
            </a:r>
            <a:r>
              <a:rPr lang="en-US" dirty="0" smtClean="0"/>
              <a:t>and bodyguards</a:t>
            </a:r>
          </a:p>
          <a:p>
            <a:r>
              <a:rPr lang="en-US" dirty="0" smtClean="0"/>
              <a:t>Slaves were oarsmen, personal attendants, doormen, and nurses</a:t>
            </a:r>
            <a:endParaRPr lang="en-US" dirty="0"/>
          </a:p>
        </p:txBody>
      </p:sp>
      <p:pic>
        <p:nvPicPr>
          <p:cNvPr id="14338" name="Picture 2" descr="http://deepintoscripture.com/wp-content/uploads/2011/03/slave.jpg"/>
          <p:cNvPicPr>
            <a:picLocks noChangeAspect="1" noChangeArrowheads="1"/>
          </p:cNvPicPr>
          <p:nvPr/>
        </p:nvPicPr>
        <p:blipFill>
          <a:blip r:embed="rId2" cstate="print"/>
          <a:srcRect/>
          <a:stretch>
            <a:fillRect/>
          </a:stretch>
        </p:blipFill>
        <p:spPr bwMode="auto">
          <a:xfrm>
            <a:off x="5349240" y="4191000"/>
            <a:ext cx="2611348" cy="23241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Slave Jobs</a:t>
            </a:r>
            <a:endParaRPr lang="en-US" dirty="0"/>
          </a:p>
        </p:txBody>
      </p:sp>
      <p:sp>
        <p:nvSpPr>
          <p:cNvPr id="3" name="Content Placeholder 2"/>
          <p:cNvSpPr>
            <a:spLocks noGrp="1"/>
          </p:cNvSpPr>
          <p:nvPr>
            <p:ph idx="1"/>
          </p:nvPr>
        </p:nvSpPr>
        <p:spPr/>
        <p:txBody>
          <a:bodyPr/>
          <a:lstStyle/>
          <a:p>
            <a:r>
              <a:rPr lang="en-US" dirty="0" smtClean="0"/>
              <a:t>Household slaves were treated better most of the time</a:t>
            </a:r>
          </a:p>
          <a:p>
            <a:r>
              <a:rPr lang="en-US" dirty="0" smtClean="0"/>
              <a:t>Cooks and teachers were valuable</a:t>
            </a:r>
          </a:p>
          <a:p>
            <a:r>
              <a:rPr lang="en-US" dirty="0" smtClean="0"/>
              <a:t>Farmers and miners had to do hard work</a:t>
            </a:r>
          </a:p>
          <a:p>
            <a:pPr marL="137160" indent="0">
              <a:buNone/>
            </a:pPr>
            <a:endParaRPr lang="en-US" dirty="0"/>
          </a:p>
        </p:txBody>
      </p:sp>
      <p:pic>
        <p:nvPicPr>
          <p:cNvPr id="13314" name="Picture 2" descr="http://www.granger.com/pix/FIA/ROM/0130860_T.JPG"/>
          <p:cNvPicPr>
            <a:picLocks noChangeAspect="1" noChangeArrowheads="1"/>
          </p:cNvPicPr>
          <p:nvPr/>
        </p:nvPicPr>
        <p:blipFill>
          <a:blip r:embed="rId2" cstate="print"/>
          <a:srcRect/>
          <a:stretch>
            <a:fillRect/>
          </a:stretch>
        </p:blipFill>
        <p:spPr bwMode="auto">
          <a:xfrm>
            <a:off x="914400" y="3983736"/>
            <a:ext cx="3124200" cy="2874264"/>
          </a:xfrm>
          <a:prstGeom prst="rect">
            <a:avLst/>
          </a:prstGeom>
          <a:noFill/>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3983736"/>
            <a:ext cx="3657600" cy="124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a:t>
            </a:r>
            <a:endParaRPr lang="en-US" dirty="0"/>
          </a:p>
        </p:txBody>
      </p:sp>
      <p:sp>
        <p:nvSpPr>
          <p:cNvPr id="3" name="Content Placeholder 2"/>
          <p:cNvSpPr>
            <a:spLocks noGrp="1"/>
          </p:cNvSpPr>
          <p:nvPr>
            <p:ph idx="1"/>
          </p:nvPr>
        </p:nvSpPr>
        <p:spPr/>
        <p:txBody>
          <a:bodyPr/>
          <a:lstStyle/>
          <a:p>
            <a:r>
              <a:rPr lang="en-US" dirty="0" smtClean="0"/>
              <a:t>Pay for it (</a:t>
            </a:r>
            <a:r>
              <a:rPr lang="en-US" i="1" dirty="0" err="1" smtClean="0"/>
              <a:t>peculium</a:t>
            </a:r>
            <a:r>
              <a:rPr lang="en-US" dirty="0" smtClean="0"/>
              <a:t>)</a:t>
            </a:r>
          </a:p>
          <a:p>
            <a:r>
              <a:rPr lang="en-US" dirty="0" smtClean="0"/>
              <a:t>Sometimes hard, as slaves had no real source of income </a:t>
            </a:r>
          </a:p>
          <a:p>
            <a:r>
              <a:rPr lang="en-US" dirty="0" smtClean="0"/>
              <a:t>Some slaves would never be free</a:t>
            </a:r>
            <a:endParaRPr lang="en-US" dirty="0"/>
          </a:p>
        </p:txBody>
      </p:sp>
      <p:pic>
        <p:nvPicPr>
          <p:cNvPr id="12290" name="Picture 2" descr="Roman Slave Auction"/>
          <p:cNvPicPr>
            <a:picLocks noChangeAspect="1" noChangeArrowheads="1"/>
          </p:cNvPicPr>
          <p:nvPr/>
        </p:nvPicPr>
        <p:blipFill>
          <a:blip r:embed="rId2" cstate="print"/>
          <a:srcRect/>
          <a:stretch>
            <a:fillRect/>
          </a:stretch>
        </p:blipFill>
        <p:spPr bwMode="auto">
          <a:xfrm>
            <a:off x="381000" y="3911084"/>
            <a:ext cx="4038600" cy="294691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Freedom </a:t>
            </a:r>
            <a:endParaRPr lang="en-US" dirty="0"/>
          </a:p>
        </p:txBody>
      </p:sp>
      <p:sp>
        <p:nvSpPr>
          <p:cNvPr id="3" name="Content Placeholder 2"/>
          <p:cNvSpPr>
            <a:spLocks noGrp="1"/>
          </p:cNvSpPr>
          <p:nvPr>
            <p:ph idx="1"/>
          </p:nvPr>
        </p:nvSpPr>
        <p:spPr/>
        <p:txBody>
          <a:bodyPr/>
          <a:lstStyle/>
          <a:p>
            <a:r>
              <a:rPr lang="en-US" dirty="0" smtClean="0"/>
              <a:t>Slaves could only be freed by their masters</a:t>
            </a:r>
          </a:p>
          <a:p>
            <a:r>
              <a:rPr lang="en-US" dirty="0" smtClean="0"/>
              <a:t>Had to go to a government official to make it legal</a:t>
            </a:r>
            <a:endParaRPr lang="en-US" dirty="0"/>
          </a:p>
        </p:txBody>
      </p:sp>
      <p:pic>
        <p:nvPicPr>
          <p:cNvPr id="11266" name="Picture 2" descr="http://www.romanempire.net/romepage/images/TheForvmRomanvm/MosMaiorum/Scipio.jpg"/>
          <p:cNvPicPr>
            <a:picLocks noChangeAspect="1" noChangeArrowheads="1"/>
          </p:cNvPicPr>
          <p:nvPr/>
        </p:nvPicPr>
        <p:blipFill>
          <a:blip r:embed="rId2" cstate="print"/>
          <a:srcRect/>
          <a:stretch>
            <a:fillRect/>
          </a:stretch>
        </p:blipFill>
        <p:spPr bwMode="auto">
          <a:xfrm>
            <a:off x="1752600" y="3048000"/>
            <a:ext cx="5867400" cy="340995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2535</TotalTime>
  <Words>445</Words>
  <Application>Microsoft Office PowerPoint</Application>
  <PresentationFormat>On-screen Show (4:3)</PresentationFormat>
  <Paragraphs>78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Apex</vt:lpstr>
      <vt:lpstr>Slavery</vt:lpstr>
      <vt:lpstr>Difference between American and Roman Slavery</vt:lpstr>
      <vt:lpstr>How To Become a Slave</vt:lpstr>
      <vt:lpstr>Where Did Slaves Normally Come From?</vt:lpstr>
      <vt:lpstr>Slave Markets</vt:lpstr>
      <vt:lpstr>Slave Jobs</vt:lpstr>
      <vt:lpstr>Slave Jobs</vt:lpstr>
      <vt:lpstr>Freedom</vt:lpstr>
      <vt:lpstr>Freedom </vt:lpstr>
      <vt:lpstr>Freedmen/Freedwomen</vt:lpstr>
      <vt:lpstr>Economy</vt:lpstr>
      <vt:lpstr>PowerPoint Presentation</vt:lpstr>
      <vt:lpstr>PowerPoint Presentation</vt:lpstr>
      <vt:lpstr>PowerPoint Presentation</vt:lpstr>
      <vt:lpstr>Slave Rebellions</vt:lpstr>
      <vt:lpstr>Rebellions</vt:lpstr>
      <vt:lpstr>Third Servile War</vt:lpstr>
      <vt:lpstr>Third Servile War (Click 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Slavery</dc:title>
  <dc:creator>Doug</dc:creator>
  <cp:lastModifiedBy>ebony</cp:lastModifiedBy>
  <cp:revision>21</cp:revision>
  <dcterms:created xsi:type="dcterms:W3CDTF">2011-11-13T16:43:56Z</dcterms:created>
  <dcterms:modified xsi:type="dcterms:W3CDTF">2014-10-29T11:44:35Z</dcterms:modified>
</cp:coreProperties>
</file>